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61" r:id="rId5"/>
    <p:sldId id="310" r:id="rId6"/>
    <p:sldId id="258" r:id="rId7"/>
    <p:sldId id="259" r:id="rId8"/>
    <p:sldId id="311" r:id="rId9"/>
    <p:sldId id="260" r:id="rId10"/>
    <p:sldId id="319" r:id="rId11"/>
    <p:sldId id="262" r:id="rId12"/>
    <p:sldId id="263" r:id="rId13"/>
    <p:sldId id="264" r:id="rId14"/>
    <p:sldId id="313" r:id="rId15"/>
    <p:sldId id="315" r:id="rId16"/>
    <p:sldId id="316" r:id="rId17"/>
    <p:sldId id="320" r:id="rId18"/>
    <p:sldId id="266" r:id="rId19"/>
    <p:sldId id="267" r:id="rId20"/>
    <p:sldId id="268" r:id="rId21"/>
    <p:sldId id="269" r:id="rId22"/>
    <p:sldId id="270" r:id="rId23"/>
    <p:sldId id="271" r:id="rId24"/>
    <p:sldId id="321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7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FC499-C100-4F05-B7AF-3A6200F22419}" v="4" dt="2025-04-02T13:34:39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39159F-5E9A-81AF-73C8-6A9BAA6FF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86D22A-4C84-5CA4-6A6D-581F770E2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9CF006-3232-3298-A421-0C3E245C5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40EF3F-FBDB-B61B-B651-96974919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DA7CDC-C2A4-AC0E-CD15-9D59076D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0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D9656-33A2-C99D-8E61-1ABDB18F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8620A5E-10E1-1E08-E922-BF8F5E923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FAC51C-FA9E-C050-9CDA-F8BBAA28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69F64E-5E6E-EA9D-5761-E9BAC116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938ACC-8FE3-943C-C277-E365AFD87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37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C810C5F-2335-A884-077B-0CC62029A8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5005730-2B4E-DB8A-57DD-7AD22F1C0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DE71BC-452B-36C0-018B-02F418673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123D29-DAC0-0E17-56DB-82464958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DD4B9A-CCE5-8140-1AB1-945C1934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982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7D30C934-4393-B3E8-40E2-FA72D4FCB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961223B-2813-86B4-BC2E-32F4142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257800" cy="146684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3FC273-ADF2-EF46-D55E-47DAC37A9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3"/>
          </a:xfrm>
        </p:spPr>
        <p:txBody>
          <a:bodyPr anchor="ctr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F9545C-CFD1-14C9-3F69-F24E17F4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BF3631-C993-5268-BBB6-0E1190C1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84E936-0A9B-CF53-F386-1D6E3329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06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7FE07-7797-D1D1-74A1-25C6F610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E41A95-6579-A3B0-FAD6-A0BF6CA66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F0BE11-3C04-9916-72BF-D1A2F5DB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9AB1C9-64A6-73C0-9A1C-6EFC2505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A89720-4CC9-337B-74DC-2E6065F1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18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6641B-7D0C-EB96-86D5-16DAD82B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8F2917-0B6F-A825-8ED0-6B82AB580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3E249F-434E-653F-F8AD-D782C08F4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BFCFFF-7515-D49F-801E-BFDAF23E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4F62D98-7F29-E5F6-6C6F-2A24C6164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CA560E6-30B1-607C-1C05-E7B22DA4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67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989BD-ECE9-F4E6-41EB-11082027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238B83-ED0D-22CA-E235-AB767B9BE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A570745-852D-8B06-D644-721D392A2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B6732E5-72B2-35D7-5BB2-26F6E2561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A2C75E2-B17F-B6C4-B8DB-FE0BE7095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B0D3D5A-88F4-9060-C424-4C8F68C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3F0CE30-4E81-F22C-6A81-23D12136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F575BE-E1E6-1A40-5283-AD24C1F8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06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1B179-C7A8-BF46-426A-9A02FF87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DA6A012-8A8D-33B9-5866-7C2F2494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734AB48-2AF6-B05E-3F96-E969F2C4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31CED22-5C4C-EFB0-7350-00D392153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50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B2F9427-26C1-0A92-9CE9-2387F82D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5E9EBEC-2215-2671-9C31-EB7E02A2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2149AA-1F97-AE58-2A14-771A5A99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7174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B3C3C-E6E1-AA8B-65DD-DAC15473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481BFC-DFF4-0F5D-6CE6-D24AD6BC8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EC3ADC-8B72-CC83-5856-EE0EB987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8C3D778-4277-063A-D84A-E4B9ABA5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7DF20F6-1612-EDF0-1564-3C7B87B1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65DD23-DC4B-7769-C113-BDE3E7E5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12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6B60FA-B2C8-B1D6-08D8-E8DCFF2D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FC62AAC-D3F2-8632-2E37-0BEE16787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B962D52-76C2-7C8C-6155-DB5F9B417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50CC58-3DEE-4F60-A458-1CDBF7E1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001EC4-FADD-06A8-4621-82234467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45FB09-68C2-FCDF-2EEC-22F350C4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193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2DCA29C-6357-B40D-1CAB-0C534467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9AE06E-AE14-C76B-6692-4BF73848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54F966-4AA3-2C55-666C-28CD62AC3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535290-A6E6-4482-84C2-BE4561B6D5E7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7DAD56-DE98-9B1C-C743-8FE02DE9F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D14358-C042-47AC-C4C5-62FFBA006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5F66A7-0551-48F2-BD0A-5EA4686441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26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2BF0133-64EF-FDA2-C20B-809373D36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8E76E1EB-5AEE-D937-B33E-D4226E0D89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767374"/>
              </p:ext>
            </p:extLst>
          </p:nvPr>
        </p:nvGraphicFramePr>
        <p:xfrm>
          <a:off x="1524000" y="5042704"/>
          <a:ext cx="1800225" cy="293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746367" imgH="1101852" progId="Photoshop.Image.26">
                  <p:embed/>
                </p:oleObj>
              </mc:Choice>
              <mc:Fallback>
                <p:oleObj name="Image" r:id="rId3" imgW="6746367" imgH="1101852" progId="Photoshop.Image.2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5042704"/>
                        <a:ext cx="1800225" cy="293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ítulo 2">
            <a:extLst>
              <a:ext uri="{FF2B5EF4-FFF2-40B4-BE49-F238E27FC236}">
                <a16:creationId xmlns:a16="http://schemas.microsoft.com/office/drawing/2014/main" id="{44BE9407-AFF8-C7B4-3395-20AF92C62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27145"/>
            <a:ext cx="9144000" cy="555183"/>
          </a:xfrm>
          <a:solidFill>
            <a:srgbClr val="DA7219"/>
          </a:solidFill>
        </p:spPr>
        <p:txBody>
          <a:bodyPr anchor="ctr">
            <a:normAutofit fontScale="85000" lnSpcReduction="10000"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Mensagem do papa Francisco para o Dia Mundial das Missões 2025</a:t>
            </a:r>
          </a:p>
        </p:txBody>
      </p:sp>
    </p:spTree>
    <p:extLst>
      <p:ext uri="{BB962C8B-B14F-4D97-AF65-F5344CB8AC3E}">
        <p14:creationId xmlns:p14="http://schemas.microsoft.com/office/powerpoint/2010/main" val="4076535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5385B-381A-F7B9-748D-204EB3AAB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A656665B-45CE-E8AA-2F80-6571B70BC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2" t="4211" r="11388" b="1737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Imagem 5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97838676-7391-C367-6C93-455B3AEED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" b="13108"/>
          <a:stretch/>
        </p:blipFill>
        <p:spPr>
          <a:xfrm>
            <a:off x="-492340" y="755055"/>
            <a:ext cx="13573340" cy="610294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7780EE9-247E-D3DE-9B12-4C21162FC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3800" y="3087788"/>
            <a:ext cx="5003800" cy="1691480"/>
          </a:xfrm>
        </p:spPr>
        <p:txBody>
          <a:bodyPr>
            <a:normAutofit fontScale="90000"/>
          </a:bodyPr>
          <a:lstStyle/>
          <a:p>
            <a:pPr algn="l"/>
            <a:r>
              <a:rPr lang="pt-BR" sz="4000" b="1" dirty="0">
                <a:solidFill>
                  <a:schemeClr val="accent3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Parte II</a:t>
            </a:r>
            <a:br>
              <a:rPr lang="pt-BR" sz="5400" b="1" dirty="0">
                <a:solidFill>
                  <a:schemeClr val="accent3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pt-BR" sz="3100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 cristãos, portadores e construtores de esperança</a:t>
            </a:r>
            <a:br>
              <a:rPr lang="pt-BR" sz="3100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BR" sz="3100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os povos</a:t>
            </a:r>
            <a:endParaRPr lang="pt-BR" sz="3100" dirty="0">
              <a:solidFill>
                <a:schemeClr val="accent3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11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3B09F7-1A49-B781-4FF6-AE0F4CD80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seguimento de Cristo os cristãos são chamados a transmitir a Boa Nova, partilhando as condições concretas de vida, tornando-se portadores e construtores de esperança.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cristão é mensageiro de esperança nas “alegrias e as esperanças, as tristezas e as angústias dos homens de hoje, sobretudo dos pobres e de todos aqueles que sofrem, são também as alegrias e as esperanças, as tristezas e as angústias dos discípulos de Cristo; e não há realidade alguma verdadeiramente humana que não encontre eco no seu coração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(GS 1).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07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15DF858-04EA-EE23-03AA-F5ECB5B7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cs typeface="Arial" panose="020B0604020202020204" pitchFamily="34" charset="0"/>
              </a:rPr>
              <a:t>Os missionários ad gentes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541ACC-442F-E5A0-72F7-7409C51BF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vida dos missionários ad gentes é a resposta ao mandato de Cristo (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28, 18-20).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vocação universal dos batizados a ser entre os povos, com a força do Espírito e o empenho quotidiano, missionários da grande esperança.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 missionários são os portadores de esperança, a serviço dos mais pobres e sofredores, no contexto que tem como pano de fundo o ouvir, o ver, o sentir, o palpitar da realidade, que exigem proximidade contextual do povo.</a:t>
            </a:r>
          </a:p>
        </p:txBody>
      </p:sp>
    </p:spTree>
    <p:extLst>
      <p:ext uri="{BB962C8B-B14F-4D97-AF65-F5344CB8AC3E}">
        <p14:creationId xmlns:p14="http://schemas.microsoft.com/office/powerpoint/2010/main" val="216154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D9C0A29-BBE4-A4AA-7775-0A2A80E7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cs typeface="Arial" panose="020B0604020202020204" pitchFamily="34" charset="0"/>
              </a:rPr>
              <a:t>As comunidades animadoras de esperança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A110E8-06A3-FAE0-D5E1-6A0FC310B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5534026" cy="43481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comunidades cristãs, animadas pela esperança, podem ser sinais de nova humanidade.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Evangelho, vivido em comunidade, pode devolver-nos uma humanidade íntegra, saudável e redimida.</a:t>
            </a:r>
          </a:p>
          <a:p>
            <a:endParaRPr lang="pt-BR" dirty="0"/>
          </a:p>
        </p:txBody>
      </p:sp>
      <p:pic>
        <p:nvPicPr>
          <p:cNvPr id="4" name="Imagem 3" descr="Fundo preto com letras brancas&#10;&#10;O conteúdo gerado por IA pode estar incorreto.">
            <a:extLst>
              <a:ext uri="{FF2B5EF4-FFF2-40B4-BE49-F238E27FC236}">
                <a16:creationId xmlns:a16="http://schemas.microsoft.com/office/drawing/2014/main" id="{252952DB-C20A-1627-E2C7-D9ABF19DB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96" y="1000125"/>
            <a:ext cx="4546504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3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B9BD5C-D3B7-462A-B75E-2988CAF28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7977"/>
            <a:ext cx="10515600" cy="2982045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Cristo é a Esperança que não defrauda, que convida para acender coragem na comunidade cristã, em um mundo, muitas vezes, sem horizontes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 a comunidade e cada um de seus membros participam com todas as suas energias da missão do Reino de Deus.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4090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B477EE9-0443-C5CF-BBF7-15A2B3E1F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D0803DD6-8035-496D-B047-90D6CC123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9850" y="585787"/>
            <a:ext cx="4699000" cy="5686425"/>
          </a:xfrm>
        </p:spPr>
        <p:txBody>
          <a:bodyPr anchor="ctr">
            <a:normAutofit lnSpcReduction="10000"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É necessário ter esperança,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 esperança do verbo esperançar; porque tem gente que tem esperança do verbo esperar. 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 esperança do verbo esperar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não é esperança, é espera. 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Esperançar é se levantar,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esperançar é ir atrás,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esperançar é construir,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esperançar é não desistir!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Esperançar é levar adiante,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esperançar é juntar-se com outros para fazer de outro modo... 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FAC42497-ACD2-4FA5-AC57-D3F9F0681E50}"/>
              </a:ext>
            </a:extLst>
          </p:cNvPr>
          <p:cNvSpPr txBox="1">
            <a:spLocks/>
          </p:cNvSpPr>
          <p:nvPr/>
        </p:nvSpPr>
        <p:spPr>
          <a:xfrm>
            <a:off x="381000" y="688940"/>
            <a:ext cx="4019550" cy="450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pt-BR" sz="10800" dirty="0">
                <a:solidFill>
                  <a:schemeClr val="bg1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Esperançar e esperar</a:t>
            </a:r>
          </a:p>
          <a:p>
            <a:pPr indent="0" algn="ctr"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pt-BR" sz="6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Paulo Freire</a:t>
            </a:r>
          </a:p>
        </p:txBody>
      </p:sp>
    </p:spTree>
    <p:extLst>
      <p:ext uri="{BB962C8B-B14F-4D97-AF65-F5344CB8AC3E}">
        <p14:creationId xmlns:p14="http://schemas.microsoft.com/office/powerpoint/2010/main" val="3077992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FE0DF74-E72E-5E69-5CEB-D7FD90E53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3061A58-DD82-46FC-A148-53E6C921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675" y="623322"/>
            <a:ext cx="5544926" cy="5611355"/>
          </a:xfrm>
        </p:spPr>
        <p:txBody>
          <a:bodyPr anchor="ctr">
            <a:normAutofit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O verbo esperançar é a possibilidade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um futuro melhor, não é passividade, mas é trabalhar ativamente para alcançá-lo, promovendo a justiça social,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 igualdade e a emancipação. 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Porque a esperança não é passiva,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 é força ativa que resiste às injustiças. 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 esperança motiva a luta por transformação social, justiça e paz. 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Não há mudança sem sonho, como também não existe sonho sem esperança.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23837D-D457-946A-661A-331E1C9939FB}"/>
              </a:ext>
            </a:extLst>
          </p:cNvPr>
          <p:cNvSpPr txBox="1">
            <a:spLocks/>
          </p:cNvSpPr>
          <p:nvPr/>
        </p:nvSpPr>
        <p:spPr>
          <a:xfrm>
            <a:off x="381000" y="688940"/>
            <a:ext cx="4019550" cy="450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pt-BR" sz="10800" dirty="0">
                <a:solidFill>
                  <a:schemeClr val="bg1"/>
                </a:solidFill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Esperançar e esperar</a:t>
            </a:r>
          </a:p>
          <a:p>
            <a:pPr indent="0" algn="ctr"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pt-BR" sz="6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Paulo Freire</a:t>
            </a:r>
          </a:p>
        </p:txBody>
      </p:sp>
    </p:spTree>
    <p:extLst>
      <p:ext uri="{BB962C8B-B14F-4D97-AF65-F5344CB8AC3E}">
        <p14:creationId xmlns:p14="http://schemas.microsoft.com/office/powerpoint/2010/main" val="326791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18ADD-B32E-5F0B-6A44-F3E0CBD05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61CCD417-70D9-2098-8EF2-4F303FA8C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2" t="4211" r="11388" b="1737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Imagem 5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7E6FBB36-FBDE-436C-E5A3-46211D3CE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" b="13108"/>
          <a:stretch/>
        </p:blipFill>
        <p:spPr>
          <a:xfrm>
            <a:off x="-492340" y="755055"/>
            <a:ext cx="13573340" cy="610294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7FEC1E1-FD6A-FB34-E718-57ECE818F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3800" y="3087788"/>
            <a:ext cx="5003800" cy="1691480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chemeClr val="accent3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Parte III</a:t>
            </a:r>
            <a:br>
              <a:rPr lang="pt-BR" sz="5400" b="1" dirty="0">
                <a:solidFill>
                  <a:schemeClr val="accent3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pt-BR" sz="3100" dirty="0"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Renovar a missão</a:t>
            </a:r>
            <a:br>
              <a:rPr lang="pt-BR" sz="3100" dirty="0"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BR" sz="3100" dirty="0"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esperança</a:t>
            </a:r>
          </a:p>
        </p:txBody>
      </p:sp>
    </p:spTree>
    <p:extLst>
      <p:ext uri="{BB962C8B-B14F-4D97-AF65-F5344CB8AC3E}">
        <p14:creationId xmlns:p14="http://schemas.microsoft.com/office/powerpoint/2010/main" val="2867172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C0F021-1658-E2BC-5CDC-6E2AC7CF4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828800"/>
            <a:ext cx="10839450" cy="434816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 d</a:t>
            </a: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iscípulos de Cristo chamados a serem “artesãos” de esperança e restauradores de uma humanidade, frequentemente, distraída e infeliz.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Renovar a espiritualidade pascal na </a:t>
            </a: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ressurreição de Jesus, esperança e futuro para os crucificados, porque  a esperança não se esgota no presente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Cristo ressuscitado e glorioso é a fonte profunda da nossa esperança, e não nos faltará a sua ajuda para cumprir a missão que nos confia (EG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275).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Não se trata em firmações de sua justiça, mas em ser portadora da mensagem do ressuscitado para a humanidade.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63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BAFC8A4-58E3-B38E-B82E-FC97250F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cs typeface="Arial" panose="020B0604020202020204" pitchFamily="34" charset="0"/>
              </a:rPr>
              <a:t>A primeira ação missionária é a oração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CC7719-BCD7-9527-7BCD-5C747EF24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8800"/>
            <a:ext cx="7994904" cy="434816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pessoa que tem esperança é aquela que reza, força do missionário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4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de </a:t>
            </a:r>
            <a:r>
              <a:rPr lang="pt-BR" sz="24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Cardeal François-Xavier Nguyen Van Thuan</a:t>
            </a:r>
            <a:r>
              <a:rPr lang="pt-BR" sz="24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4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testemunha da esperança,  quem ficou detido por 13 anos nas prisões do regime comunista (Vietnam) e manteve viva a esperança pela força da oração.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oração é primeira ação missionária e primeira força de esperança.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7ECAEAE-AA4E-3CB9-9F5F-73FC0DF32C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98" r="13879"/>
          <a:stretch>
            <a:fillRect/>
          </a:stretch>
        </p:blipFill>
        <p:spPr>
          <a:xfrm>
            <a:off x="8942833" y="2546223"/>
            <a:ext cx="3008376" cy="29527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2477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6088F3D-22B4-4233-BDF3-435BFA464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dirty="0">
                <a:latin typeface="Bahnschrift" panose="020B0502040204020203" pitchFamily="34" charset="0"/>
                <a:cs typeface="Arial" panose="020B0604020202020204" pitchFamily="34" charset="0"/>
              </a:rPr>
              <a:t>Missionários de esperança entre os povos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AB51AB-646F-5A69-7CEA-D71AD0D32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6879336" cy="4348163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Dia Mundial das Missões do Ano Jubilar 2025, 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 a </a:t>
            </a: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mensagem central de esperança que recorda a cada cristão e a toda a Igreja, comunidade dos batizados, a vocação fundamental de ser mensageiros e construtores da esperança nas pegadas de Cristo. 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81B15A1-F417-7598-82B6-8AD491C07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r="21649"/>
          <a:stretch/>
        </p:blipFill>
        <p:spPr>
          <a:xfrm>
            <a:off x="7936992" y="2233517"/>
            <a:ext cx="3566160" cy="35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56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E42216F-AA21-AD4B-58FD-670E6C6D1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Os salmos sinfonia de oração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63F6DA-2887-C192-A8FD-4A4E0FC0F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Renovemos, pois, a missão da esperança a partir da oração, a partir da Palavra de Deus.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Os Salmos, que são uma sinfonia de oração cujo compositor é o Espírito Santo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Os Salmos educam-nos a ter esperança no meio das adversidades, a distinguir os sinais de esperança e a ter o constante desejo “missionário” de que Deus seja louvado por todos os povos.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0026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E6F9603-258E-6BC5-2F91-B9A4B83F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cs typeface="Arial" panose="020B0604020202020204" pitchFamily="34" charset="0"/>
              </a:rPr>
              <a:t>O serviço das POM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6982F0-2A4D-95F3-22B6-D6B613DAD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BR" sz="9200" dirty="0">
                <a:latin typeface="Arial" panose="020B0604020202020204" pitchFamily="34" charset="0"/>
                <a:cs typeface="Arial" panose="020B0604020202020204" pitchFamily="34" charset="0"/>
              </a:rPr>
              <a:t>O serviço das Pontifícias Obras Missionárias (POM) é promover a responsabilidade missionária dos batizados e em apoiar as novas Igrejas particulares.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BR" sz="9200" dirty="0">
                <a:latin typeface="Arial" panose="020B0604020202020204" pitchFamily="34" charset="0"/>
                <a:cs typeface="Arial" panose="020B0604020202020204" pitchFamily="34" charset="0"/>
              </a:rPr>
              <a:t>Francisco exorta todos vós – crianças, jovens, adultos, idosos – a participar ativamente na comum missão evangelizadora com o testemunho da vossa vida e oração, com os vossos sacrifícios e a vossa generosidade.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BR" sz="9200" dirty="0">
                <a:latin typeface="Arial" panose="020B0604020202020204" pitchFamily="34" charset="0"/>
                <a:cs typeface="Arial" panose="020B0604020202020204" pitchFamily="34" charset="0"/>
              </a:rPr>
              <a:t>As POM  promovem que cada batizado tenha o espírito missionário, enraizado na oração, no sacrifício e na caridade, promovendo a missão ad gentes.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6679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146BB0E-8DFE-E794-7C41-42A76CB92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cs typeface="Arial" panose="020B0604020202020204" pitchFamily="34" charset="0"/>
              </a:rPr>
              <a:t>Maria mãe da esperança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A66EFE-0E43-0471-1755-D184EECD4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7784592" cy="43481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</a:t>
            </a: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Jubileu entregamos a Maria o desejo de que a luz da esperança cristã chegue a cada pessoa, como mensagem do amor de Deus dirigida a todos.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ue a Igreja seja testemunha fiel do anúncio em todas as partes o mundo.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Maria, mãe da Esperança! Rogai por nós!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E81E5695-EBCE-5A57-A341-EABAD54F4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36498"/>
            <a:ext cx="4564761" cy="638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44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9CA662D-A3D5-F16D-04B7-F648B9A4D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cs typeface="Arial" panose="020B0604020202020204" pitchFamily="34" charset="0"/>
              </a:rPr>
              <a:t>Rumo ao centenário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F09B60-D584-DC84-E376-2DC816A8D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6762750" cy="43481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b="0" i="0" dirty="0">
                <a:solidFill>
                  <a:srgbClr val="001D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 1926, o Papa Pio XI instituiu o Dia Mundial das Missões, que é celebrado no terceiro domingo de outubro. 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1D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2026, celebraremos o centenário do </a:t>
            </a:r>
            <a:r>
              <a:rPr lang="pt-BR" sz="2400" b="0" i="0" dirty="0">
                <a:solidFill>
                  <a:srgbClr val="001D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 Mundial das Missões.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o XI: O papa que despertou a ira de Hitler - Aventuras na História">
            <a:extLst>
              <a:ext uri="{FF2B5EF4-FFF2-40B4-BE49-F238E27FC236}">
                <a16:creationId xmlns:a16="http://schemas.microsoft.com/office/drawing/2014/main" id="{04164C8C-EC59-3EBB-3C40-8E29442C5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r="18550"/>
          <a:stretch>
            <a:fillRect/>
          </a:stretch>
        </p:blipFill>
        <p:spPr bwMode="auto">
          <a:xfrm>
            <a:off x="7936992" y="2181035"/>
            <a:ext cx="3716845" cy="37168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57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F2441-8F54-237D-0558-D636F9DC5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ACCBD8-BD9A-9E9A-9C33-39CC314DF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493" y="4532530"/>
            <a:ext cx="9802207" cy="1063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6000" b="1" dirty="0">
                <a:solidFill>
                  <a:schemeClr val="accent3"/>
                </a:solidFill>
                <a:latin typeface="Bahnschrift" panose="020B0502040204020203" pitchFamily="34" charset="0"/>
              </a:rPr>
              <a:t>Gratidão</a:t>
            </a:r>
          </a:p>
        </p:txBody>
      </p:sp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E035A9E1-815B-D3F8-227D-75743BDF1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07" y="1888513"/>
            <a:ext cx="3213381" cy="271640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CE5F52D-49A8-FE2A-FA7F-7F78AA992653}"/>
              </a:ext>
            </a:extLst>
          </p:cNvPr>
          <p:cNvSpPr txBox="1"/>
          <p:nvPr/>
        </p:nvSpPr>
        <p:spPr>
          <a:xfrm>
            <a:off x="609599" y="5544144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mais informações acesse os nossos canais de informação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55B8EC8-39C7-72F1-9E94-8E38CC9A8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4972" y="5893677"/>
            <a:ext cx="325089" cy="32508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6AACC5-1466-32F8-D764-7D86BBAC5E5B}"/>
              </a:ext>
            </a:extLst>
          </p:cNvPr>
          <p:cNvSpPr txBox="1"/>
          <p:nvPr/>
        </p:nvSpPr>
        <p:spPr>
          <a:xfrm>
            <a:off x="4500062" y="5893676"/>
            <a:ext cx="137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@POMBrasil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8B85C2-B3BE-520B-7B31-9D71E8C1CFE7}"/>
              </a:ext>
            </a:extLst>
          </p:cNvPr>
          <p:cNvSpPr txBox="1"/>
          <p:nvPr/>
        </p:nvSpPr>
        <p:spPr>
          <a:xfrm>
            <a:off x="2502012" y="5893676"/>
            <a:ext cx="1618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cm.pom.org.br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6770970-1306-461D-E891-0F4A96DF9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633" y="5893676"/>
            <a:ext cx="338554" cy="33855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B3E59D7-7CA1-DBAB-EB8C-28BB549D3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576" y="5893675"/>
            <a:ext cx="481020" cy="33855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DCB5B68-26C1-3484-34AF-61D619585C05}"/>
              </a:ext>
            </a:extLst>
          </p:cNvPr>
          <p:cNvSpPr txBox="1"/>
          <p:nvPr/>
        </p:nvSpPr>
        <p:spPr>
          <a:xfrm>
            <a:off x="6565596" y="5893676"/>
            <a:ext cx="137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@POMBrasil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1387CB9-7B86-4C20-5C51-A7058A2C2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0899" y="5893675"/>
            <a:ext cx="325089" cy="32508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7EE43E4-67DC-E68B-1849-FC4E1DEC80D1}"/>
              </a:ext>
            </a:extLst>
          </p:cNvPr>
          <p:cNvSpPr txBox="1"/>
          <p:nvPr/>
        </p:nvSpPr>
        <p:spPr>
          <a:xfrm>
            <a:off x="8475988" y="5893676"/>
            <a:ext cx="1618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@POMBrasil1</a:t>
            </a:r>
          </a:p>
        </p:txBody>
      </p:sp>
    </p:spTree>
    <p:extLst>
      <p:ext uri="{BB962C8B-B14F-4D97-AF65-F5344CB8AC3E}">
        <p14:creationId xmlns:p14="http://schemas.microsoft.com/office/powerpoint/2010/main" val="861943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B35AAF-838C-4D4D-AEE1-E3C8C911E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374"/>
            <a:ext cx="10515600" cy="4610101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tema aborda a esperança entre os povos,  indica que a missão é a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proximação entre os povos no aprendizado, no anúncio com os interlocutores, no encontro em que todos somos evangelizados a partir das experiências de vida uns dos outros.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Francisco recorda a necessidade de seguir as “pegadas de Cristo, nossa esperança”. 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184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222A4CAC-C90B-2444-69B4-080C22EE2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dirty="0">
                <a:cs typeface="Arial" panose="020B0604020202020204" pitchFamily="34" charset="0"/>
              </a:rPr>
              <a:t>Estrutura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DA660A-B80A-4FF5-E326-A68BA4A78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pt-BR" sz="24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 pegadas de Cristo, nossa esperança </a:t>
            </a: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Parte Cristológica - </a:t>
            </a:r>
            <a:r>
              <a:rPr lang="pt-BR" sz="24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Jesus, modelo de missionário da esperança;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pt-BR" sz="24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 cristãos, portadores e construtores de esperança entre os povos </a:t>
            </a: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Parte  eclesial e sinodal – viver o evangelho em comunidade;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pt-BR" sz="24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Renovar a missão da esperança </a:t>
            </a: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Parte mística espiritual – a oração primeiro atividade do missionário;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3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63A86E61-5D56-DE7D-4059-EE30B3454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2" t="4211" r="11388" b="1737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Imagem 5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7F2E8B49-B09E-B0E2-077C-947306236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" b="13108"/>
          <a:stretch/>
        </p:blipFill>
        <p:spPr>
          <a:xfrm>
            <a:off x="-492340" y="755055"/>
            <a:ext cx="13573340" cy="61029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3185641-71C6-4173-9144-EE6BE2BAF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1100" y="3149600"/>
            <a:ext cx="5003800" cy="1502668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chemeClr val="accent3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Parte I</a:t>
            </a:r>
            <a:br>
              <a:rPr lang="pt-BR" sz="5400" b="1" dirty="0">
                <a:solidFill>
                  <a:schemeClr val="accent3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pt-BR" sz="2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pegadas de Cristo, nossa esperança</a:t>
            </a:r>
            <a:endParaRPr lang="pt-BR" sz="2800" dirty="0">
              <a:solidFill>
                <a:schemeClr val="accent3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43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0C5C33-D5D8-CA32-2163-859386295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799"/>
            <a:ext cx="10515600" cy="471487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mensagem apresenta a Cristo centro da história ao celebrar o ano jubilar.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Jesus na sinagoga de Nazaré declara o cumprimento da mensagem do ano jubilar (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4. 16-21)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 </a:t>
            </a:r>
            <a:r>
              <a:rPr lang="pt-BR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ano da graça 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eram perdoadas todas as dívidas.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jubileu é esperança, alegria, perdão e libertação para os pobres.</a:t>
            </a:r>
            <a:endParaRPr lang="pt-BR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Jesus encaminha a humanidade para uma situação de reconciliação e partilha, que tornam possíveis a igualdade, a fraternidade e a comunhão.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95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9C35848-62B3-62F9-57B8-1CE6421F7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cs typeface="Arial" panose="020B0604020202020204" pitchFamily="34" charset="0"/>
              </a:rPr>
              <a:t>Cristo nossa esperança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4E588E-7F7C-7B82-DCC8-1B0180917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7239000" cy="43481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Cristo é o cumprimento da salvação para todos, em especial para os que tem a única esperança em Deus.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esperança é força para vencer a injustiça que caracteriza o mundo e a superar a desesperança.</a:t>
            </a:r>
          </a:p>
        </p:txBody>
      </p:sp>
      <p:pic>
        <p:nvPicPr>
          <p:cNvPr id="4" name="Imagem 3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7D9C9D81-CCA5-D741-09E7-0756D2365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672040"/>
            <a:ext cx="4000500" cy="55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80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FB5A87-E498-4FE5-B8BD-B79FCA5C6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6858000" cy="4348163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cruz de Cristo é fonte de esperança para as vítimas do mundo, é a prova de que Deus ficou do lado dos crucificados da história.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cruz é a salvação do mundo, porque é o Amor capaz de vencer o ódio e manifestar o Deus da Vida.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 descr="Fundo preto com letras vermelhas&#10;&#10;O conteúdo gerado por IA pode estar incorreto.">
            <a:extLst>
              <a:ext uri="{FF2B5EF4-FFF2-40B4-BE49-F238E27FC236}">
                <a16:creationId xmlns:a16="http://schemas.microsoft.com/office/drawing/2014/main" id="{34111699-DD16-184A-CAC8-C4CA7516B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81125"/>
            <a:ext cx="42077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48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5CFE82B-A395-BE49-BD78-DDC07AC36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cs typeface="Arial" panose="020B0604020202020204" pitchFamily="34" charset="0"/>
              </a:rPr>
              <a:t>Cada batizado mensageiro de esperança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8BF9A0-9ADF-9A71-BB69-762B6D240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 vocação missionária é de cada batizado, chamando os cristãos a se tornarem com Ele e n’Ele, sinais e mensageiros de esperança para todos, em qualquer lugar e circunstância que Deus nos concede viver.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 cada batizado</a:t>
            </a:r>
            <a:r>
              <a:rPr lang="pt-BR" sz="2400" dirty="0">
                <a:solidFill>
                  <a:srgbClr val="37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</a:t>
            </a:r>
            <a:r>
              <a:rPr lang="pt-BR" sz="24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discípulos missionários de Cristo, faça brilhar a Sua esperança em todos os cantos da terra!” em que Deus o convoca a viver.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9941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1356</Words>
  <Application>Microsoft Office PowerPoint</Application>
  <PresentationFormat>Widescreen</PresentationFormat>
  <Paragraphs>86</Paragraphs>
  <Slides>24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0" baseType="lpstr">
      <vt:lpstr>Aptos</vt:lpstr>
      <vt:lpstr>Aptos Display</vt:lpstr>
      <vt:lpstr>Arial</vt:lpstr>
      <vt:lpstr>Bahnschrift</vt:lpstr>
      <vt:lpstr>Tema do Office</vt:lpstr>
      <vt:lpstr>Image</vt:lpstr>
      <vt:lpstr>Apresentação do PowerPoint</vt:lpstr>
      <vt:lpstr>Missionários de esperança entre os povos</vt:lpstr>
      <vt:lpstr>Apresentação do PowerPoint</vt:lpstr>
      <vt:lpstr>Estrutura</vt:lpstr>
      <vt:lpstr>Parte I Nas pegadas de Cristo, nossa esperança</vt:lpstr>
      <vt:lpstr>Apresentação do PowerPoint</vt:lpstr>
      <vt:lpstr>Cristo nossa esperança </vt:lpstr>
      <vt:lpstr>Apresentação do PowerPoint</vt:lpstr>
      <vt:lpstr>Cada batizado mensageiro de esperança</vt:lpstr>
      <vt:lpstr>Parte II Os cristãos, portadores e construtores de esperança entre os povos</vt:lpstr>
      <vt:lpstr>Apresentação do PowerPoint</vt:lpstr>
      <vt:lpstr>Os missionários ad gentes</vt:lpstr>
      <vt:lpstr>As comunidades animadoras de esperança</vt:lpstr>
      <vt:lpstr>Apresentação do PowerPoint</vt:lpstr>
      <vt:lpstr>Apresentação do PowerPoint</vt:lpstr>
      <vt:lpstr>Apresentação do PowerPoint</vt:lpstr>
      <vt:lpstr>Parte III Renovar a missão da esperança</vt:lpstr>
      <vt:lpstr>Apresentação do PowerPoint</vt:lpstr>
      <vt:lpstr>A primeira ação missionária é a oração</vt:lpstr>
      <vt:lpstr>Os salmos sinfonia de oração</vt:lpstr>
      <vt:lpstr>O serviço das POM</vt:lpstr>
      <vt:lpstr>Maria mãe da esperança</vt:lpstr>
      <vt:lpstr>Rumo ao centenário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Missionários da Esperança entre os povos</dc:title>
  <dc:creator>Rafael Lopez Villasenor</dc:creator>
  <cp:lastModifiedBy>Artes</cp:lastModifiedBy>
  <cp:revision>14</cp:revision>
  <dcterms:created xsi:type="dcterms:W3CDTF">2025-03-28T17:36:50Z</dcterms:created>
  <dcterms:modified xsi:type="dcterms:W3CDTF">2025-08-25T17:05:06Z</dcterms:modified>
</cp:coreProperties>
</file>